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necompiler.com/assembly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utorialspoint.com/assembly_programming/assembly_registers.htm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aculty.nps.edu/cseagle/assembly/sys_call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hopedia.com/why-is-learning-assembly-language-still-important/7/32268" TargetMode="External"/><Relationship Id="rId3" Type="http://schemas.openxmlformats.org/officeDocument/2006/relationships/hyperlink" Target="https://sectigostore.com/blog/what-is-assembly-language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N2y6csonII4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utorialspoint.com/compile_assembly_online.php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Compiler used: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https://onecompiler.com/assembly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Initial idea, feel free to change 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Foundation: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What is assembly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General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 Our use (Demo for our program)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Challenges when compiling, why we used an online compiler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Basic structure used in assembly (sections, declaring constants, variables)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Functions: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System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Functions (The stack, Push and Pop)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Our code (Walk through)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How we randomized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How we compared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Etc…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Low level comparison (maybe compare the same code with a python equivalent)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Value in assembly (reverse engineering, optimization.)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How it helped us apply what we covered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e8f1cd7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e8f1cd7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Registers: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https://www.tutorialspoint.com/assembly_programming/assembly_registers.htm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Registers are a type of computer memory used to quickly accept, store, and transfer data and instructions that are being used immediately by the CPU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fdf9e70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fdf9e70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System Call Table: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https://faculty.nps.edu/cseagle/assembly/sys_call.html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e8f1cd7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e8f1cd7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091a4836d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091a4836d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f880af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f880af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e8f1cd7a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e8f1cd7a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import random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 generate a random number between 0 and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random_num = random.randint(0,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user_guess = int(input("Guess a number between 0 and 5: "))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 check if the user guessed the random number correctly and print the result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if user_guess == random_num: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print("You guessed correctly!")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print(f"Sorry, wrong number! It was: {random_num}.")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edba259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0edba259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67837b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67837b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e8f1cd7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e8f1cd7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Moved the reference links here because they will likely not be accessed during the presentation: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About: </a:t>
            </a:r>
            <a:r>
              <a:rPr lang="en-GB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https://www.techopedia.com/why-is-learning-assembly-language-still-important/7/32268</a:t>
            </a:r>
            <a:br>
              <a:rPr lang="en-GB"/>
            </a:br>
            <a:r>
              <a:rPr lang="en-GB"/>
              <a:t>General Use: </a:t>
            </a:r>
            <a:r>
              <a:rPr lang="en-GB" u="sng">
                <a:solidFill>
                  <a:srgbClr val="4DD0E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https://sectigostore.com/blog/what-is-assembly-language/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Notes: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Basic understanding of Assembly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Why we are covering assembly?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Explain the image of the pyramid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Importance of assembly with optimization, reverse engineering, etc.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e8f1cd7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e8f1cd7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sure if this is important in any way, but I thought it was a fun fact.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Grab more examples about products made in assembly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e8f1cd7a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e8f1cd7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https://youtu.be/N2y6csonII4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 combines object files to create a single executable. (Create points to the correct object files so they can be used everywhere)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Linker explanation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 explanation of the compilation process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Languages </a:t>
            </a:r>
            <a:r>
              <a:rPr lang="en-GB"/>
              <a:t>interpreted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e8f1cd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e8f1cd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X86 Online Compiler: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https://www.tutorialspoint.com/compile_assembly_online.php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Brief introduction to the guessing game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Explanation on why we used x86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67837b5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67837b5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Go over the code on the left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Maybe go into details about stuff on the right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84ec26f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384ec26f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a26b4443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a26b4443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echopedia.com/why-is-learning-assembly-language-still-important" TargetMode="External"/><Relationship Id="rId4" Type="http://schemas.openxmlformats.org/officeDocument/2006/relationships/hyperlink" Target="https://sectigostore.com/blog/what-is-assembly-language/" TargetMode="External"/><Relationship Id="rId5" Type="http://schemas.openxmlformats.org/officeDocument/2006/relationships/hyperlink" Target="https://www.tutorialspoint.com/compile_assembly_online.php" TargetMode="External"/><Relationship Id="rId6" Type="http://schemas.openxmlformats.org/officeDocument/2006/relationships/hyperlink" Target="https://faculty.nps.edu/cseagle/assembly/sys_call.html" TargetMode="External"/><Relationship Id="rId7" Type="http://schemas.openxmlformats.org/officeDocument/2006/relationships/hyperlink" Target="https://youtu.be/N2y6csonII4" TargetMode="External"/><Relationship Id="rId8" Type="http://schemas.openxmlformats.org/officeDocument/2006/relationships/hyperlink" Target="https://www.tutorialspoint.com/assembly_programming/assembly_registers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(ASM)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COMP 2825 - Computer Architecture and Organization </a:t>
            </a:r>
            <a:endParaRPr sz="2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 Campos Leguia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Guilherme Trevisan,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Sami Roudgarian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671425" y="302150"/>
            <a:ext cx="33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Registers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671425" y="960573"/>
            <a:ext cx="4554000" cy="2075100"/>
          </a:xfrm>
          <a:prstGeom prst="rect">
            <a:avLst/>
          </a:prstGeom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21" u="sng">
                <a:solidFill>
                  <a:schemeClr val="dk1"/>
                </a:solidFill>
              </a:rPr>
              <a:t>Data Registers</a:t>
            </a:r>
            <a:r>
              <a:rPr b="1" lang="en-GB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“</a:t>
            </a:r>
            <a:r>
              <a:rPr b="1" lang="en-GB" sz="2163">
                <a:solidFill>
                  <a:srgbClr val="FF9900"/>
                </a:solidFill>
              </a:rPr>
              <a:t>ax</a:t>
            </a:r>
            <a:r>
              <a:rPr lang="en-GB">
                <a:solidFill>
                  <a:schemeClr val="dk1"/>
                </a:solidFill>
              </a:rPr>
              <a:t>” is the primary accumulator; it is used in input/output and most arithmetic instructions.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“</a:t>
            </a:r>
            <a:r>
              <a:rPr b="1" lang="en-GB" sz="2163">
                <a:solidFill>
                  <a:srgbClr val="FF9900"/>
                </a:solidFill>
              </a:rPr>
              <a:t>bx</a:t>
            </a:r>
            <a:r>
              <a:rPr lang="en-GB">
                <a:solidFill>
                  <a:schemeClr val="dk1"/>
                </a:solidFill>
              </a:rPr>
              <a:t>” is known as the base register, as it could be used in indexed addressing.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“</a:t>
            </a:r>
            <a:r>
              <a:rPr b="1" lang="en-GB" sz="2163">
                <a:solidFill>
                  <a:srgbClr val="FF9900"/>
                </a:solidFill>
              </a:rPr>
              <a:t>cx</a:t>
            </a:r>
            <a:r>
              <a:rPr lang="en-GB">
                <a:solidFill>
                  <a:schemeClr val="dk1"/>
                </a:solidFill>
              </a:rPr>
              <a:t>” is known as the count register, as the ECX, CX registers store the loop count in iterative operations.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“</a:t>
            </a:r>
            <a:r>
              <a:rPr b="1" lang="en-GB" sz="2163">
                <a:solidFill>
                  <a:srgbClr val="FF9900"/>
                </a:solidFill>
              </a:rPr>
              <a:t>dx</a:t>
            </a:r>
            <a:r>
              <a:rPr lang="en-GB">
                <a:solidFill>
                  <a:schemeClr val="dk1"/>
                </a:solidFill>
              </a:rPr>
              <a:t>” is known as the data register. It is also used in input/output operations. It is also used with AX register along with DX for multiply and divide operations involving large values.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71425" y="3035675"/>
            <a:ext cx="4554000" cy="1542900"/>
          </a:xfrm>
          <a:prstGeom prst="rect">
            <a:avLst/>
          </a:prstGeom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Other Registers</a:t>
            </a:r>
            <a:r>
              <a:rPr b="1" lang="en-GB">
                <a:solidFill>
                  <a:schemeClr val="dk1"/>
                </a:solidFill>
              </a:rPr>
              <a:t>:                	      </a:t>
            </a:r>
            <a:r>
              <a:rPr b="1" lang="en-GB" sz="1094"/>
              <a:t>(For the sake of time, we won’t get into details about each one)</a:t>
            </a:r>
            <a:endParaRPr b="1" sz="1094"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24137"/>
              <a:buChar char="●"/>
            </a:pPr>
            <a:r>
              <a:rPr lang="en-GB" u="sng">
                <a:solidFill>
                  <a:schemeClr val="dk1"/>
                </a:solidFill>
              </a:rPr>
              <a:t>Pointer Registers</a:t>
            </a:r>
            <a:r>
              <a:rPr lang="en-GB">
                <a:solidFill>
                  <a:schemeClr val="dk1"/>
                </a:solidFill>
              </a:rPr>
              <a:t>: </a:t>
            </a:r>
            <a:r>
              <a:rPr lang="en-GB" sz="1450">
                <a:solidFill>
                  <a:srgbClr val="CCCCCC"/>
                </a:solidFill>
              </a:rPr>
              <a:t>IP, SP, BP used to track position in the stack (more about the stack in future slides)</a:t>
            </a:r>
            <a:endParaRPr sz="1450">
              <a:solidFill>
                <a:srgbClr val="CCCCCC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24137"/>
              <a:buChar char="●"/>
            </a:pPr>
            <a:r>
              <a:rPr lang="en-GB" u="sng">
                <a:solidFill>
                  <a:schemeClr val="dk1"/>
                </a:solidFill>
              </a:rPr>
              <a:t>Index Registers</a:t>
            </a:r>
            <a:r>
              <a:rPr lang="en-GB">
                <a:solidFill>
                  <a:schemeClr val="dk1"/>
                </a:solidFill>
              </a:rPr>
              <a:t>: </a:t>
            </a:r>
            <a:r>
              <a:rPr lang="en-GB" sz="1450">
                <a:solidFill>
                  <a:srgbClr val="CCCCCC"/>
                </a:solidFill>
              </a:rPr>
              <a:t>SI, DI source/destination index for string operations.</a:t>
            </a:r>
            <a:endParaRPr sz="1450">
              <a:solidFill>
                <a:srgbClr val="CCCCCC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24137"/>
              <a:buChar char="●"/>
            </a:pPr>
            <a:r>
              <a:rPr lang="en-GB" u="sng">
                <a:solidFill>
                  <a:schemeClr val="dk1"/>
                </a:solidFill>
              </a:rPr>
              <a:t>Control Registers</a:t>
            </a:r>
            <a:r>
              <a:rPr lang="en-GB">
                <a:solidFill>
                  <a:schemeClr val="dk1"/>
                </a:solidFill>
              </a:rPr>
              <a:t>: </a:t>
            </a:r>
            <a:r>
              <a:rPr lang="en-GB" sz="1450">
                <a:solidFill>
                  <a:srgbClr val="CCCCCC"/>
                </a:solidFill>
              </a:rPr>
              <a:t>OF, DF IF, etc… - Many instructions involve comparisons and mathematical calculations.</a:t>
            </a:r>
            <a:endParaRPr sz="1450">
              <a:solidFill>
                <a:srgbClr val="CCCCCC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24137"/>
              <a:buChar char="●"/>
            </a:pPr>
            <a:r>
              <a:rPr lang="en-GB" u="sng">
                <a:solidFill>
                  <a:schemeClr val="dk1"/>
                </a:solidFill>
              </a:rPr>
              <a:t>Segment Registers</a:t>
            </a:r>
            <a:r>
              <a:rPr lang="en-GB">
                <a:solidFill>
                  <a:schemeClr val="dk1"/>
                </a:solidFill>
              </a:rPr>
              <a:t>: </a:t>
            </a:r>
            <a:r>
              <a:rPr lang="en-GB" sz="1450">
                <a:solidFill>
                  <a:srgbClr val="CCCCCC"/>
                </a:solidFill>
              </a:rPr>
              <a:t>specific areas defined in a program for containing data, code and stack</a:t>
            </a:r>
            <a:endParaRPr sz="1450">
              <a:solidFill>
                <a:srgbClr val="CCCCCC"/>
              </a:solidFill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75" y="1387524"/>
            <a:ext cx="2694149" cy="84852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60000" dist="57150">
              <a:srgbClr val="000000">
                <a:alpha val="60000"/>
              </a:srgbClr>
            </a:outerShdw>
          </a:effectLst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875" y="3035673"/>
            <a:ext cx="1866176" cy="645166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00000" dist="66675">
              <a:srgbClr val="000000">
                <a:alpha val="84000"/>
              </a:srgbClr>
            </a:outerShdw>
          </a:effectLst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700" y="3801875"/>
            <a:ext cx="1962150" cy="650498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00000" dist="66675">
              <a:srgbClr val="000000">
                <a:alpha val="84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671425" y="445025"/>
            <a:ext cx="33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Calls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671425" y="1152475"/>
            <a:ext cx="3102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Example: Getting the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10296" l="3119" r="0" t="10193"/>
          <a:stretch/>
        </p:blipFill>
        <p:spPr>
          <a:xfrm>
            <a:off x="761600" y="1927325"/>
            <a:ext cx="2805250" cy="681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80000" dist="66675">
              <a:srgbClr val="000000">
                <a:alpha val="60000"/>
              </a:srgbClr>
            </a:outerShdw>
          </a:effectLst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88" y="2841850"/>
            <a:ext cx="2105025" cy="7143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80000" dist="66675">
              <a:srgbClr val="000000">
                <a:alpha val="60000"/>
              </a:srgbClr>
            </a:outerShdw>
          </a:effectLst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5">
            <a:alphaModFix/>
          </a:blip>
          <a:srcRect b="0" l="4022" r="3504" t="10039"/>
          <a:stretch/>
        </p:blipFill>
        <p:spPr>
          <a:xfrm>
            <a:off x="6664300" y="898550"/>
            <a:ext cx="1571825" cy="292205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240000" dist="57150">
              <a:srgbClr val="000000">
                <a:alpha val="75000"/>
              </a:srgbClr>
            </a:outerShdw>
          </a:effectLst>
        </p:spPr>
      </p:pic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6664300" y="606650"/>
            <a:ext cx="15717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80208"/>
              <a:buNone/>
            </a:pPr>
            <a:r>
              <a:rPr lang="en-GB" sz="960">
                <a:solidFill>
                  <a:schemeClr val="dk1"/>
                </a:solidFill>
              </a:rPr>
              <a:t>System Call Examples:</a:t>
            </a:r>
            <a:endParaRPr sz="960">
              <a:solidFill>
                <a:schemeClr val="dk1"/>
              </a:solidFill>
            </a:endParaRPr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6509650" y="3909350"/>
            <a:ext cx="188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960">
                <a:solidFill>
                  <a:schemeClr val="dk1"/>
                </a:solidFill>
              </a:rPr>
              <a:t>A more complete list can be found when searching for “</a:t>
            </a:r>
            <a:r>
              <a:rPr b="1" lang="en-GB" sz="960">
                <a:solidFill>
                  <a:schemeClr val="dk1"/>
                </a:solidFill>
              </a:rPr>
              <a:t>Linux System Call Table</a:t>
            </a:r>
            <a:r>
              <a:rPr lang="en-GB" sz="960">
                <a:solidFill>
                  <a:schemeClr val="dk1"/>
                </a:solidFill>
              </a:rPr>
              <a:t>”</a:t>
            </a:r>
            <a:endParaRPr sz="960">
              <a:solidFill>
                <a:schemeClr val="dk1"/>
              </a:solidFill>
            </a:endParaRPr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711550" y="3789150"/>
            <a:ext cx="21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“</a:t>
            </a:r>
            <a:r>
              <a:rPr b="1" lang="en-GB">
                <a:solidFill>
                  <a:srgbClr val="FF9900"/>
                </a:solidFill>
              </a:rPr>
              <a:t>eax</a:t>
            </a:r>
            <a:r>
              <a:rPr lang="en-GB">
                <a:solidFill>
                  <a:schemeClr val="dk1"/>
                </a:solidFill>
              </a:rPr>
              <a:t>” now has the time stored in it as provided by the system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1" name="Google Shape;191;p23"/>
          <p:cNvCxnSpPr>
            <a:stCxn id="185" idx="3"/>
          </p:cNvCxnSpPr>
          <p:nvPr/>
        </p:nvCxnSpPr>
        <p:spPr>
          <a:xfrm>
            <a:off x="3566850" y="2268125"/>
            <a:ext cx="3094200" cy="1309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013975" y="2941275"/>
            <a:ext cx="157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E69138"/>
                </a:solidFill>
              </a:rPr>
              <a:t>int</a:t>
            </a:r>
            <a:r>
              <a:rPr b="1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(interrupt) + </a:t>
            </a:r>
            <a:r>
              <a:rPr b="1" lang="en-GB">
                <a:solidFill>
                  <a:schemeClr val="accent5"/>
                </a:solidFill>
              </a:rPr>
              <a:t>0x80</a:t>
            </a:r>
            <a:r>
              <a:rPr b="1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B7B7B7"/>
                </a:solidFill>
              </a:rPr>
              <a:t>= System/Kernel Call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394894" y="535513"/>
            <a:ext cx="23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36494" y="3005738"/>
            <a:ext cx="2266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B7B7B7"/>
                </a:solidFill>
              </a:rPr>
              <a:t>Arguments are passed through registers. In this case we move a string constant called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b="1" lang="en-GB">
                <a:solidFill>
                  <a:schemeClr val="dk1"/>
                </a:solidFill>
              </a:rPr>
              <a:t>“message”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B7B7B7"/>
                </a:solidFill>
              </a:rPr>
              <a:t>to the register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b="1" lang="en-GB">
                <a:solidFill>
                  <a:srgbClr val="FF9900"/>
                </a:solidFill>
              </a:rPr>
              <a:t>“eax”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B7B7B7"/>
                </a:solidFill>
              </a:rPr>
              <a:t>to to be used as argument.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93" y="2014688"/>
            <a:ext cx="2031050" cy="801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80000" dist="66675">
              <a:srgbClr val="000000">
                <a:alpha val="60000"/>
              </a:srgbClr>
            </a:outerShdw>
          </a:effectLst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b="86410" l="0" r="30819" t="0"/>
          <a:stretch/>
        </p:blipFill>
        <p:spPr>
          <a:xfrm>
            <a:off x="3072862" y="625254"/>
            <a:ext cx="1647126" cy="454476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60000" dist="57150">
              <a:srgbClr val="000000">
                <a:alpha val="75000"/>
              </a:srgbClr>
            </a:outerShdw>
          </a:effectLst>
        </p:spPr>
      </p:pic>
      <p:cxnSp>
        <p:nvCxnSpPr>
          <p:cNvPr id="201" name="Google Shape;201;p24"/>
          <p:cNvCxnSpPr/>
          <p:nvPr/>
        </p:nvCxnSpPr>
        <p:spPr>
          <a:xfrm flipH="1" rot="10800000">
            <a:off x="1905502" y="2028799"/>
            <a:ext cx="1720500" cy="537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47625">
              <a:srgbClr val="000000">
                <a:alpha val="85000"/>
              </a:srgbClr>
            </a:outerShdw>
          </a:effectLst>
        </p:spPr>
      </p:cxnSp>
      <p:pic>
        <p:nvPicPr>
          <p:cNvPr id="202" name="Google Shape;202;p24"/>
          <p:cNvPicPr preferRelativeResize="0"/>
          <p:nvPr/>
        </p:nvPicPr>
        <p:blipFill rotWithShape="1">
          <a:blip r:embed="rId4">
            <a:alphaModFix/>
          </a:blip>
          <a:srcRect b="0" l="0" r="51226" t="14155"/>
          <a:stretch/>
        </p:blipFill>
        <p:spPr>
          <a:xfrm>
            <a:off x="3069694" y="1098663"/>
            <a:ext cx="1161200" cy="2870951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60000" dist="57150">
              <a:srgbClr val="000000">
                <a:alpha val="75000"/>
              </a:srgbClr>
            </a:outerShdw>
          </a:effectLst>
        </p:spPr>
      </p:pic>
      <p:sp>
        <p:nvSpPr>
          <p:cNvPr id="203" name="Google Shape;203;p24"/>
          <p:cNvSpPr/>
          <p:nvPr/>
        </p:nvSpPr>
        <p:spPr>
          <a:xfrm>
            <a:off x="4313744" y="1264738"/>
            <a:ext cx="154800" cy="53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 rot="5400000">
            <a:off x="3320294" y="4080407"/>
            <a:ext cx="154800" cy="192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13744" y="3310463"/>
            <a:ext cx="154800" cy="45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4313744" y="2559791"/>
            <a:ext cx="154800" cy="62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4313733" y="2120823"/>
            <a:ext cx="154800" cy="287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4660494" y="1184338"/>
            <a:ext cx="1817100" cy="6981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B7B7B7"/>
                </a:solidFill>
              </a:rPr>
              <a:t>Preserve “</a:t>
            </a:r>
            <a:r>
              <a:rPr b="1" lang="en-GB">
                <a:solidFill>
                  <a:srgbClr val="FF9900"/>
                </a:solidFill>
              </a:rPr>
              <a:t>edx</a:t>
            </a:r>
            <a:r>
              <a:rPr lang="en-GB">
                <a:solidFill>
                  <a:srgbClr val="B7B7B7"/>
                </a:solidFill>
              </a:rPr>
              <a:t>”, “</a:t>
            </a:r>
            <a:r>
              <a:rPr b="1" lang="en-GB">
                <a:solidFill>
                  <a:srgbClr val="FF9900"/>
                </a:solidFill>
              </a:rPr>
              <a:t>ecx</a:t>
            </a:r>
            <a:r>
              <a:rPr lang="en-GB">
                <a:solidFill>
                  <a:srgbClr val="B7B7B7"/>
                </a:solidFill>
              </a:rPr>
              <a:t>”, “</a:t>
            </a:r>
            <a:r>
              <a:rPr b="1" lang="en-GB">
                <a:solidFill>
                  <a:srgbClr val="FF9900"/>
                </a:solidFill>
              </a:rPr>
              <a:t>ebx</a:t>
            </a:r>
            <a:r>
              <a:rPr lang="en-GB">
                <a:solidFill>
                  <a:srgbClr val="B7B7B7"/>
                </a:solidFill>
              </a:rPr>
              <a:t>” and “</a:t>
            </a:r>
            <a:r>
              <a:rPr b="1" lang="en-GB">
                <a:solidFill>
                  <a:srgbClr val="FF9900"/>
                </a:solidFill>
              </a:rPr>
              <a:t>eax</a:t>
            </a:r>
            <a:r>
              <a:rPr lang="en-GB">
                <a:solidFill>
                  <a:srgbClr val="B7B7B7"/>
                </a:solidFill>
              </a:rPr>
              <a:t>” by moving them to the stack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4660494" y="3273638"/>
            <a:ext cx="1817100" cy="7623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B7B7B7"/>
                </a:solidFill>
              </a:rPr>
              <a:t>Restore “</a:t>
            </a:r>
            <a:r>
              <a:rPr b="1" lang="en-GB">
                <a:solidFill>
                  <a:srgbClr val="FF9900"/>
                </a:solidFill>
              </a:rPr>
              <a:t>ebx</a:t>
            </a:r>
            <a:r>
              <a:rPr lang="en-GB">
                <a:solidFill>
                  <a:srgbClr val="B7B7B7"/>
                </a:solidFill>
              </a:rPr>
              <a:t>”, “</a:t>
            </a:r>
            <a:r>
              <a:rPr b="1" lang="en-GB">
                <a:solidFill>
                  <a:srgbClr val="FF9900"/>
                </a:solidFill>
              </a:rPr>
              <a:t>ecx</a:t>
            </a:r>
            <a:r>
              <a:rPr lang="en-GB">
                <a:solidFill>
                  <a:srgbClr val="B7B7B7"/>
                </a:solidFill>
              </a:rPr>
              <a:t>” and “</a:t>
            </a:r>
            <a:r>
              <a:rPr b="1" lang="en-GB">
                <a:solidFill>
                  <a:srgbClr val="FF9900"/>
                </a:solidFill>
              </a:rPr>
              <a:t>edx</a:t>
            </a:r>
            <a:r>
              <a:rPr lang="en-GB">
                <a:solidFill>
                  <a:srgbClr val="B7B7B7"/>
                </a:solidFill>
              </a:rPr>
              <a:t>” from the stack </a:t>
            </a:r>
            <a:br>
              <a:rPr lang="en-GB">
                <a:solidFill>
                  <a:srgbClr val="B7B7B7"/>
                </a:solidFill>
              </a:rPr>
            </a:br>
            <a:r>
              <a:rPr lang="en-GB">
                <a:solidFill>
                  <a:srgbClr val="B7B7B7"/>
                </a:solidFill>
              </a:rPr>
              <a:t>(we pushed them earlier)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152019" y="4279213"/>
            <a:ext cx="2139300" cy="3234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B7B7B7"/>
                </a:solidFill>
              </a:rPr>
              <a:t>Return (</a:t>
            </a:r>
            <a:r>
              <a:rPr lang="en-GB">
                <a:solidFill>
                  <a:srgbClr val="B7B7B7"/>
                </a:solidFill>
              </a:rPr>
              <a:t>“</a:t>
            </a:r>
            <a:r>
              <a:rPr b="1" lang="en-GB">
                <a:solidFill>
                  <a:srgbClr val="FF9900"/>
                </a:solidFill>
              </a:rPr>
              <a:t>eax</a:t>
            </a:r>
            <a:r>
              <a:rPr lang="en-GB">
                <a:solidFill>
                  <a:srgbClr val="B7B7B7"/>
                </a:solidFill>
              </a:rPr>
              <a:t>” contains our return value)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4660494" y="2444213"/>
            <a:ext cx="1817100" cy="8295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B7B7B7"/>
                </a:solidFill>
              </a:rPr>
              <a:t>Move string argument from </a:t>
            </a:r>
            <a:r>
              <a:rPr lang="en-GB">
                <a:solidFill>
                  <a:srgbClr val="B7B7B7"/>
                </a:solidFill>
              </a:rPr>
              <a:t>“</a:t>
            </a:r>
            <a:r>
              <a:rPr b="1" lang="en-GB">
                <a:solidFill>
                  <a:srgbClr val="FF9900"/>
                </a:solidFill>
              </a:rPr>
              <a:t>eax</a:t>
            </a:r>
            <a:r>
              <a:rPr lang="en-GB">
                <a:solidFill>
                  <a:srgbClr val="B7B7B7"/>
                </a:solidFill>
              </a:rPr>
              <a:t>” to “</a:t>
            </a:r>
            <a:r>
              <a:rPr b="1" lang="en-GB">
                <a:solidFill>
                  <a:srgbClr val="FF9900"/>
                </a:solidFill>
              </a:rPr>
              <a:t>ecx</a:t>
            </a:r>
            <a:r>
              <a:rPr lang="en-GB">
                <a:solidFill>
                  <a:srgbClr val="B7B7B7"/>
                </a:solidFill>
              </a:rPr>
              <a:t>” and setup print system call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4313744" y="1861371"/>
            <a:ext cx="154800" cy="15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660019" y="1876088"/>
            <a:ext cx="1817100" cy="2448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550">
                <a:solidFill>
                  <a:srgbClr val="B7B7B7"/>
                </a:solidFill>
              </a:rPr>
              <a:t>Get string length (return value in “eax”)</a:t>
            </a:r>
            <a:endParaRPr sz="550">
              <a:solidFill>
                <a:srgbClr val="B7B7B7"/>
              </a:solidFill>
            </a:endParaRPr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4660019" y="2120813"/>
            <a:ext cx="1817100" cy="3234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550">
                <a:solidFill>
                  <a:srgbClr val="B7B7B7"/>
                </a:solidFill>
              </a:rPr>
              <a:t>Move slen value to edx and restore original eax in preparation for system call (that’s why we did it last)</a:t>
            </a:r>
            <a:endParaRPr sz="550">
              <a:solidFill>
                <a:srgbClr val="B7B7B7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919" y="714882"/>
            <a:ext cx="1817100" cy="7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0919" y="1548780"/>
            <a:ext cx="1817100" cy="7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6576619" y="1400988"/>
            <a:ext cx="588600" cy="24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Push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8" name="Google Shape;218;p24"/>
          <p:cNvSpPr/>
          <p:nvPr/>
        </p:nvSpPr>
        <p:spPr>
          <a:xfrm rot="5400000">
            <a:off x="7890608" y="1459015"/>
            <a:ext cx="2052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919" y="2900821"/>
            <a:ext cx="1817100" cy="7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0919" y="3734719"/>
            <a:ext cx="1817100" cy="7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 flipH="1">
            <a:off x="6576619" y="3663863"/>
            <a:ext cx="588600" cy="244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Pop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2" name="Google Shape;222;p24"/>
          <p:cNvSpPr/>
          <p:nvPr/>
        </p:nvSpPr>
        <p:spPr>
          <a:xfrm rot="-5400000">
            <a:off x="7890500" y="3645090"/>
            <a:ext cx="2052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7227444" y="336513"/>
            <a:ext cx="1462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The Stack</a:t>
            </a:r>
            <a:r>
              <a:rPr lang="en-GB">
                <a:solidFill>
                  <a:schemeClr val="dk1"/>
                </a:solidFill>
              </a:rPr>
              <a:t>:</a:t>
            </a:r>
            <a:br>
              <a:rPr lang="en-GB">
                <a:solidFill>
                  <a:srgbClr val="B7B7B7"/>
                </a:solidFill>
              </a:rPr>
            </a:br>
            <a:r>
              <a:rPr lang="en-GB">
                <a:solidFill>
                  <a:srgbClr val="B7B7B7"/>
                </a:solidFill>
              </a:rPr>
              <a:t>Analogy: A stack of plates</a:t>
            </a:r>
            <a:br>
              <a:rPr lang="en-GB">
                <a:solidFill>
                  <a:srgbClr val="B7B7B7"/>
                </a:solidFill>
              </a:rPr>
            </a:br>
            <a:r>
              <a:rPr lang="en-GB">
                <a:solidFill>
                  <a:srgbClr val="B7B7B7"/>
                </a:solidFill>
              </a:rPr>
              <a:t>Order matters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4" name="Google Shape;224;p24"/>
          <p:cNvSpPr/>
          <p:nvPr/>
        </p:nvSpPr>
        <p:spPr>
          <a:xfrm rot="10800000">
            <a:off x="7165221" y="3340688"/>
            <a:ext cx="130800" cy="1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165221" y="1133638"/>
            <a:ext cx="130800" cy="1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618250" y="445025"/>
            <a:ext cx="32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447850" y="1089350"/>
            <a:ext cx="52773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process of learning the basics of </a:t>
            </a:r>
            <a:r>
              <a:rPr lang="en-GB">
                <a:solidFill>
                  <a:schemeClr val="dk1"/>
                </a:solidFill>
              </a:rPr>
              <a:t>assembly</a:t>
            </a:r>
            <a:r>
              <a:rPr lang="en-GB">
                <a:solidFill>
                  <a:schemeClr val="dk1"/>
                </a:solidFill>
              </a:rPr>
              <a:t>, helped us understand: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programs interface with the OS, processor and BIOS.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the processor access and execute instructions.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much power we have in higher level languages, and how simplified the commands became on them.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lower level languages require more commands, but allow for more optimization.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Clarified the importance of what we have been learning about computer architecture and how it relates to logic being converted into hardware.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919" y="960769"/>
            <a:ext cx="983231" cy="9832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57150">
              <a:srgbClr val="000000">
                <a:alpha val="77000"/>
              </a:srgbClr>
            </a:outerShdw>
          </a:effectLst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925" y="3199500"/>
            <a:ext cx="983226" cy="983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57150">
              <a:srgbClr val="000000">
                <a:alpha val="77000"/>
              </a:srgbClr>
            </a:outerShdw>
          </a:effectLst>
        </p:spPr>
      </p:pic>
      <p:cxnSp>
        <p:nvCxnSpPr>
          <p:cNvPr id="234" name="Google Shape;234;p25"/>
          <p:cNvCxnSpPr/>
          <p:nvPr/>
        </p:nvCxnSpPr>
        <p:spPr>
          <a:xfrm>
            <a:off x="7008225" y="2243950"/>
            <a:ext cx="0" cy="650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3660000" dist="57150">
              <a:srgbClr val="000000">
                <a:alpha val="77000"/>
              </a:srgbClr>
            </a:outerShdw>
          </a:effectLst>
        </p:spPr>
      </p:cxnSp>
      <p:cxnSp>
        <p:nvCxnSpPr>
          <p:cNvPr id="235" name="Google Shape;235;p25"/>
          <p:cNvCxnSpPr/>
          <p:nvPr/>
        </p:nvCxnSpPr>
        <p:spPr>
          <a:xfrm rot="10800000">
            <a:off x="7409813" y="2243950"/>
            <a:ext cx="0" cy="585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3660000" dist="57150">
              <a:srgbClr val="000000">
                <a:alpha val="77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12326" r="0" t="1244"/>
          <a:stretch/>
        </p:blipFill>
        <p:spPr>
          <a:xfrm>
            <a:off x="4207825" y="1502450"/>
            <a:ext cx="4376099" cy="2422249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1" name="Google Shape;241;p26"/>
          <p:cNvSpPr txBox="1"/>
          <p:nvPr>
            <p:ph type="title"/>
          </p:nvPr>
        </p:nvSpPr>
        <p:spPr>
          <a:xfrm>
            <a:off x="4822576" y="573950"/>
            <a:ext cx="288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vs C#</a:t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00" y="500038"/>
            <a:ext cx="2337227" cy="4143424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26"/>
          <p:cNvSpPr/>
          <p:nvPr/>
        </p:nvSpPr>
        <p:spPr>
          <a:xfrm>
            <a:off x="3109800" y="651600"/>
            <a:ext cx="154800" cy="92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44" name="Google Shape;244;p26"/>
          <p:cNvCxnSpPr>
            <a:stCxn id="243" idx="1"/>
          </p:cNvCxnSpPr>
          <p:nvPr/>
        </p:nvCxnSpPr>
        <p:spPr>
          <a:xfrm>
            <a:off x="3264600" y="1115700"/>
            <a:ext cx="1134300" cy="927300"/>
          </a:xfrm>
          <a:prstGeom prst="bentConnector3">
            <a:avLst>
              <a:gd fmla="val 51131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45" name="Google Shape;245;p26"/>
          <p:cNvSpPr/>
          <p:nvPr/>
        </p:nvSpPr>
        <p:spPr>
          <a:xfrm>
            <a:off x="3109800" y="1643550"/>
            <a:ext cx="154800" cy="57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46" name="Google Shape;246;p26"/>
          <p:cNvCxnSpPr>
            <a:stCxn id="245" idx="1"/>
          </p:cNvCxnSpPr>
          <p:nvPr/>
        </p:nvCxnSpPr>
        <p:spPr>
          <a:xfrm>
            <a:off x="3264600" y="1929900"/>
            <a:ext cx="1134300" cy="383700"/>
          </a:xfrm>
          <a:prstGeom prst="bentConnector5">
            <a:avLst>
              <a:gd fmla="val 14765" name="adj1"/>
              <a:gd fmla="val 100007" name="adj2"/>
              <a:gd fmla="val 5000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47" name="Google Shape;247;p26"/>
          <p:cNvSpPr/>
          <p:nvPr/>
        </p:nvSpPr>
        <p:spPr>
          <a:xfrm>
            <a:off x="3109800" y="2280000"/>
            <a:ext cx="154800" cy="80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48" name="Google Shape;248;p26"/>
          <p:cNvCxnSpPr>
            <a:stCxn id="247" idx="1"/>
          </p:cNvCxnSpPr>
          <p:nvPr/>
        </p:nvCxnSpPr>
        <p:spPr>
          <a:xfrm flipH="1" rot="10800000">
            <a:off x="3264600" y="2403900"/>
            <a:ext cx="1147200" cy="279600"/>
          </a:xfrm>
          <a:prstGeom prst="bentConnector5">
            <a:avLst>
              <a:gd fmla="val 14599" name="adj1"/>
              <a:gd fmla="val 100018" name="adj2"/>
              <a:gd fmla="val 50000" name="adj3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49" name="Google Shape;249;p26"/>
          <p:cNvSpPr/>
          <p:nvPr/>
        </p:nvSpPr>
        <p:spPr>
          <a:xfrm>
            <a:off x="3109800" y="3150750"/>
            <a:ext cx="154800" cy="149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50" name="Google Shape;250;p26"/>
          <p:cNvCxnSpPr>
            <a:stCxn id="249" idx="1"/>
          </p:cNvCxnSpPr>
          <p:nvPr/>
        </p:nvCxnSpPr>
        <p:spPr>
          <a:xfrm flipH="1" rot="10800000">
            <a:off x="3264600" y="2698050"/>
            <a:ext cx="1152000" cy="1199100"/>
          </a:xfrm>
          <a:prstGeom prst="bentConnector4">
            <a:avLst>
              <a:gd fmla="val 46280" name="adj1"/>
              <a:gd fmla="val 100628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4207775" y="4103025"/>
            <a:ext cx="43761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Note: Assembly code is actually much longer, because the functions are omitted.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225" y="1540800"/>
            <a:ext cx="4483325" cy="19312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7" name="Google Shape;257;p27"/>
          <p:cNvSpPr txBox="1"/>
          <p:nvPr>
            <p:ph type="title"/>
          </p:nvPr>
        </p:nvSpPr>
        <p:spPr>
          <a:xfrm>
            <a:off x="4630775" y="573950"/>
            <a:ext cx="32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vs Python</a:t>
            </a:r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00" y="500038"/>
            <a:ext cx="2337227" cy="4143424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9" name="Google Shape;259;p27"/>
          <p:cNvSpPr/>
          <p:nvPr/>
        </p:nvSpPr>
        <p:spPr>
          <a:xfrm>
            <a:off x="2957400" y="651600"/>
            <a:ext cx="154800" cy="92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60" name="Google Shape;260;p27"/>
          <p:cNvCxnSpPr>
            <a:stCxn id="259" idx="1"/>
          </p:cNvCxnSpPr>
          <p:nvPr/>
        </p:nvCxnSpPr>
        <p:spPr>
          <a:xfrm>
            <a:off x="3112200" y="1115700"/>
            <a:ext cx="1134300" cy="927300"/>
          </a:xfrm>
          <a:prstGeom prst="bentConnector3">
            <a:avLst>
              <a:gd fmla="val 51131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61" name="Google Shape;261;p27"/>
          <p:cNvSpPr/>
          <p:nvPr/>
        </p:nvSpPr>
        <p:spPr>
          <a:xfrm>
            <a:off x="2957400" y="1643550"/>
            <a:ext cx="154800" cy="143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62" name="Google Shape;262;p27"/>
          <p:cNvCxnSpPr>
            <a:stCxn id="261" idx="1"/>
          </p:cNvCxnSpPr>
          <p:nvPr/>
        </p:nvCxnSpPr>
        <p:spPr>
          <a:xfrm flipH="1" rot="10800000">
            <a:off x="3112200" y="2265750"/>
            <a:ext cx="1144500" cy="93600"/>
          </a:xfrm>
          <a:prstGeom prst="bentConnector5">
            <a:avLst>
              <a:gd fmla="val 11411" name="adj1"/>
              <a:gd fmla="val 100134" name="adj2"/>
              <a:gd fmla="val 5000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63" name="Google Shape;263;p27"/>
          <p:cNvSpPr/>
          <p:nvPr/>
        </p:nvSpPr>
        <p:spPr>
          <a:xfrm>
            <a:off x="2957400" y="3150750"/>
            <a:ext cx="154800" cy="149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64" name="Google Shape;264;p27"/>
          <p:cNvCxnSpPr>
            <a:stCxn id="263" idx="1"/>
          </p:cNvCxnSpPr>
          <p:nvPr/>
        </p:nvCxnSpPr>
        <p:spPr>
          <a:xfrm flipH="1" rot="10800000">
            <a:off x="3112200" y="2698050"/>
            <a:ext cx="1152000" cy="1199100"/>
          </a:xfrm>
          <a:prstGeom prst="bentConnector4">
            <a:avLst>
              <a:gd fmla="val 46280" name="adj1"/>
              <a:gd fmla="val 100628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4207225" y="3755925"/>
            <a:ext cx="44832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Note: Assembly code is actually much longer, because the functions are omitted.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About: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https://www.techopedia.com/why-is-learning-assembly-language-still-important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General Use: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https://sectigostore.com/blog/what-is-assembly-language/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X86 Online Compiler: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https://www.tutorialspoint.com/compile_assembly_online.php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Linux System Call Table: </a:t>
            </a:r>
            <a:r>
              <a:rPr lang="en-GB" sz="1400" u="sng">
                <a:solidFill>
                  <a:srgbClr val="4DD0E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https://faculty.nps.edu/cseagle/assembly/sys_call.html</a:t>
            </a:r>
            <a:endParaRPr sz="1700">
              <a:solidFill>
                <a:srgbClr val="4DD0E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The Compilation Process: </a:t>
            </a:r>
            <a:r>
              <a:rPr lang="en-GB" sz="1400" u="sng">
                <a:solidFill>
                  <a:schemeClr val="hlink"/>
                </a:solidFill>
                <a:hlinkClick r:id="rId7"/>
              </a:rPr>
              <a:t>https://youtu.be/N2y6csonII4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Registers: </a:t>
            </a:r>
            <a:r>
              <a:rPr lang="en-GB" sz="1400" u="sng">
                <a:solidFill>
                  <a:schemeClr val="hlink"/>
                </a:solidFill>
                <a:hlinkClick r:id="rId8"/>
              </a:rPr>
              <a:t>https://www.tutorialspoint.com/assembly_programming/assembly_registers.htm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11725" y="445025"/>
            <a:ext cx="48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11725" y="1152475"/>
            <a:ext cx="40602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4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330">
                <a:solidFill>
                  <a:schemeClr val="dk1"/>
                </a:solidFill>
              </a:rPr>
              <a:t>About Assembly</a:t>
            </a:r>
            <a:endParaRPr b="1" sz="2330">
              <a:solidFill>
                <a:schemeClr val="dk1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General Information / Uses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Famous Examples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The Compiling Process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Our Sample Program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The “Guessing Game” Code</a:t>
            </a:r>
            <a:endParaRPr sz="1626">
              <a:solidFill>
                <a:srgbClr val="D9D9D9"/>
              </a:solidFill>
            </a:endParaRPr>
          </a:p>
          <a:p>
            <a:pPr indent="-354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330">
                <a:solidFill>
                  <a:schemeClr val="dk1"/>
                </a:solidFill>
              </a:rPr>
              <a:t>Coding in Assembly</a:t>
            </a:r>
            <a:endParaRPr b="1" sz="2330">
              <a:solidFill>
                <a:schemeClr val="dk1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Sections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Basic Syntax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Registers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System Calls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Functions (The Stack)</a:t>
            </a:r>
            <a:endParaRPr sz="1626">
              <a:solidFill>
                <a:srgbClr val="D9D9D9"/>
              </a:solidFill>
            </a:endParaRPr>
          </a:p>
          <a:p>
            <a:pPr indent="-354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330">
                <a:solidFill>
                  <a:schemeClr val="dk1"/>
                </a:solidFill>
              </a:rPr>
              <a:t>Conclusion</a:t>
            </a:r>
            <a:endParaRPr b="1" sz="2330">
              <a:solidFill>
                <a:schemeClr val="dk1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The importance of assembly</a:t>
            </a:r>
            <a:endParaRPr sz="1626">
              <a:solidFill>
                <a:srgbClr val="D9D9D9"/>
              </a:solidFill>
            </a:endParaRPr>
          </a:p>
          <a:p>
            <a:pPr indent="-316403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○"/>
            </a:pPr>
            <a:r>
              <a:rPr lang="en-GB" sz="1626">
                <a:solidFill>
                  <a:srgbClr val="D9D9D9"/>
                </a:solidFill>
              </a:rPr>
              <a:t>Comparison</a:t>
            </a:r>
            <a:endParaRPr sz="1626">
              <a:solidFill>
                <a:srgbClr val="D9D9D9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156" y="1017725"/>
            <a:ext cx="1510269" cy="1405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38100">
              <a:srgbClr val="000000">
                <a:alpha val="82000"/>
              </a:srgbClr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725" y="2868925"/>
            <a:ext cx="954900" cy="9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825" y="2834869"/>
            <a:ext cx="983231" cy="9832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57150">
              <a:srgbClr val="000000">
                <a:alpha val="77000"/>
              </a:srgbClr>
            </a:outerShdw>
          </a:effectLst>
        </p:spPr>
      </p:pic>
      <p:cxnSp>
        <p:nvCxnSpPr>
          <p:cNvPr id="65" name="Google Shape;65;p14"/>
          <p:cNvCxnSpPr/>
          <p:nvPr/>
        </p:nvCxnSpPr>
        <p:spPr>
          <a:xfrm>
            <a:off x="6395525" y="3312988"/>
            <a:ext cx="402000" cy="13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3840000" dist="47625">
              <a:srgbClr val="000000">
                <a:alpha val="7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32425" y="445025"/>
            <a:ext cx="44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(ASM)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32425" y="1152475"/>
            <a:ext cx="38565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30">
                <a:solidFill>
                  <a:schemeClr val="dk1"/>
                </a:solidFill>
              </a:rPr>
              <a:t>About:</a:t>
            </a:r>
            <a:r>
              <a:rPr lang="en-GB" sz="2330"/>
              <a:t> A low-level programming language designed to simplify the instructions fed into a computer’s CPU (A human readable abstraction on top of machine code)</a:t>
            </a:r>
            <a:endParaRPr sz="23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30"/>
              <a:t>it is also frequently referred to as symbolic machine code. Assembly language is unique each machine. As a result, there are various assembly languages for different machines.</a:t>
            </a:r>
            <a:endParaRPr sz="23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30"/>
              <a:t>Assembly language allows hardware manipulation, addresses critical performance problems, and gives processor access to specialised instruction.</a:t>
            </a:r>
            <a:endParaRPr sz="23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52">
                <a:solidFill>
                  <a:schemeClr val="dk1"/>
                </a:solidFill>
              </a:rPr>
              <a:t>General Use:</a:t>
            </a:r>
            <a:r>
              <a:rPr lang="en-GB" sz="2352"/>
              <a:t> Still used today to have better access to bare metal hardware and to address low-level performance issues. (e.g. device drivers)</a:t>
            </a:r>
            <a:endParaRPr sz="235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52"/>
              <a:t>Suitable to be used in testing, debugging, optimization, and development. works well with devices that have low random access memory. When the source code is not available (reverse engineer software)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402" y="1462824"/>
            <a:ext cx="3284725" cy="25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Famous Examples: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66000" y="1152475"/>
            <a:ext cx="43464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30">
                <a:solidFill>
                  <a:schemeClr val="dk1"/>
                </a:solidFill>
              </a:rPr>
              <a:t>RollerCoaster Tycoon</a:t>
            </a:r>
            <a:r>
              <a:rPr lang="en-GB" sz="2330">
                <a:solidFill>
                  <a:schemeClr val="dk1"/>
                </a:solidFill>
              </a:rPr>
              <a:t>:</a:t>
            </a:r>
            <a:r>
              <a:rPr lang="en-GB" sz="2330"/>
              <a:t> </a:t>
            </a:r>
            <a:br>
              <a:rPr lang="en-GB" sz="2330"/>
            </a:br>
            <a:r>
              <a:rPr lang="en-GB" sz="2330"/>
              <a:t>The game was developed by one person who wrote </a:t>
            </a:r>
            <a:r>
              <a:rPr b="1" lang="en-GB" sz="2330">
                <a:solidFill>
                  <a:srgbClr val="FF9900"/>
                </a:solidFill>
              </a:rPr>
              <a:t>99%</a:t>
            </a:r>
            <a:r>
              <a:rPr lang="en-GB" sz="2330"/>
              <a:t> of the code in assembly code for the Microsoft Macro Assembler, with the remaining one percent written in C.</a:t>
            </a:r>
            <a:endParaRPr sz="23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30"/>
              <a:t>Many </a:t>
            </a:r>
            <a:r>
              <a:rPr lang="en-GB" sz="2330">
                <a:solidFill>
                  <a:schemeClr val="dk1"/>
                </a:solidFill>
              </a:rPr>
              <a:t>NES </a:t>
            </a:r>
            <a:r>
              <a:rPr lang="en-GB" sz="2330"/>
              <a:t>and </a:t>
            </a:r>
            <a:r>
              <a:rPr lang="en-GB" sz="2330">
                <a:solidFill>
                  <a:schemeClr val="dk1"/>
                </a:solidFill>
              </a:rPr>
              <a:t>Genesis </a:t>
            </a:r>
            <a:r>
              <a:rPr lang="en-GB" sz="2330"/>
              <a:t>games were also developed using assembly.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425" y="1152475"/>
            <a:ext cx="3492899" cy="271245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625"/>
            <a:ext cx="44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Compilation Process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76" y="1771350"/>
            <a:ext cx="1301613" cy="13016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883564" y="2046775"/>
            <a:ext cx="10566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Assembly Source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463" y="1597225"/>
            <a:ext cx="468038" cy="4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63" y="1776291"/>
            <a:ext cx="1301613" cy="13016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4073040" y="2199945"/>
            <a:ext cx="1056600" cy="45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Assembler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5120552" y="2051716"/>
            <a:ext cx="10566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Object File (Binary)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151" y="1776291"/>
            <a:ext cx="1301613" cy="13016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7357539" y="2051716"/>
            <a:ext cx="10566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Executable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299077" y="2199945"/>
            <a:ext cx="1056600" cy="45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Linker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38" y="1771355"/>
            <a:ext cx="1301613" cy="130160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1847920" y="2173734"/>
            <a:ext cx="1056600" cy="454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Compiler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676126" y="2046780"/>
            <a:ext cx="10566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-GB" sz="1280">
                <a:solidFill>
                  <a:schemeClr val="dk1"/>
                </a:solidFill>
              </a:rPr>
              <a:t>High-level language source</a:t>
            </a:r>
            <a:endParaRPr b="1" sz="128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883564" y="3597975"/>
            <a:ext cx="1056600" cy="1025700"/>
          </a:xfrm>
          <a:prstGeom prst="rect">
            <a:avLst/>
          </a:prstGeom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Our code here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98" name="Google Shape;98;p17"/>
          <p:cNvCxnSpPr>
            <a:stCxn id="97" idx="0"/>
            <a:endCxn id="86" idx="2"/>
          </p:cNvCxnSpPr>
          <p:nvPr/>
        </p:nvCxnSpPr>
        <p:spPr>
          <a:xfrm rot="10800000">
            <a:off x="3411864" y="3072375"/>
            <a:ext cx="0" cy="525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676250" y="3189050"/>
            <a:ext cx="10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e</a:t>
            </a:r>
            <a:r>
              <a:rPr lang="en-GB" sz="1700"/>
              <a:t>.g. “C”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5135675" y="3459975"/>
            <a:ext cx="10566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Primarily</a:t>
            </a:r>
            <a:r>
              <a:rPr lang="en-GB" sz="1700"/>
              <a:t> in binary</a:t>
            </a:r>
            <a:endParaRPr sz="17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Where the program starts, and segments</a:t>
            </a:r>
            <a:endParaRPr sz="1700"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7357550" y="3459975"/>
            <a:ext cx="10566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Ready for OS to run the loader and begin execution</a:t>
            </a:r>
            <a:endParaRPr sz="1700"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6192275" y="927625"/>
            <a:ext cx="1056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072"/>
              <a:t>Connects library and files so they work together</a:t>
            </a:r>
            <a:endParaRPr sz="1072"/>
          </a:p>
        </p:txBody>
      </p:sp>
      <p:cxnSp>
        <p:nvCxnSpPr>
          <p:cNvPr id="103" name="Google Shape;103;p17"/>
          <p:cNvCxnSpPr>
            <a:stCxn id="102" idx="2"/>
          </p:cNvCxnSpPr>
          <p:nvPr/>
        </p:nvCxnSpPr>
        <p:spPr>
          <a:xfrm>
            <a:off x="6720575" y="1597225"/>
            <a:ext cx="0" cy="522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017188" y="989800"/>
            <a:ext cx="1056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072"/>
              <a:t>Compile and assemble object file</a:t>
            </a:r>
            <a:endParaRPr sz="107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Sample Program: </a:t>
            </a:r>
            <a:r>
              <a:rPr lang="en-GB">
                <a:solidFill>
                  <a:srgbClr val="999999"/>
                </a:solidFill>
              </a:rPr>
              <a:t>Guessing Game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229875"/>
            <a:ext cx="387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For our demo program we created a simple guessing game. The user is prompted to guess a number that is “randomly” generated from 0 to 5.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Since each assembly language only works on a specific CPU architecture (e.g. ARM for raspberry pi vs x86 for intel chips) we used an online compiler to keep the architecture commands consistent.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x86 compiler used in this project:</a:t>
            </a:r>
            <a:r>
              <a:rPr lang="en-GB" sz="1700"/>
              <a:t>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69447"/>
            <a:ext cx="3878351" cy="16159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629850" y="4120156"/>
            <a:ext cx="5058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https://www.tutorialspoint.com/compile_assembly_online.php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52464" t="23442"/>
          <a:stretch/>
        </p:blipFill>
        <p:spPr>
          <a:xfrm>
            <a:off x="2976551" y="968100"/>
            <a:ext cx="833049" cy="116375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57150">
              <a:srgbClr val="000000">
                <a:alpha val="70000"/>
              </a:srgbClr>
            </a:outerShdw>
          </a:effectLst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4355800" y="128925"/>
            <a:ext cx="33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Guessing Game Code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75" y="469376"/>
            <a:ext cx="2337227" cy="4143424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0" name="Google Shape;120;p19"/>
          <p:cNvCxnSpPr/>
          <p:nvPr/>
        </p:nvCxnSpPr>
        <p:spPr>
          <a:xfrm>
            <a:off x="1073706" y="4500969"/>
            <a:ext cx="4432500" cy="275100"/>
          </a:xfrm>
          <a:prstGeom prst="bentConnector3">
            <a:avLst>
              <a:gd fmla="val 136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47625">
              <a:srgbClr val="000000">
                <a:alpha val="85000"/>
              </a:srgbClr>
            </a:outerShdw>
          </a:effectLst>
        </p:spPr>
      </p:cxnSp>
      <p:cxnSp>
        <p:nvCxnSpPr>
          <p:cNvPr id="121" name="Google Shape;121;p19"/>
          <p:cNvCxnSpPr/>
          <p:nvPr/>
        </p:nvCxnSpPr>
        <p:spPr>
          <a:xfrm flipH="1" rot="10800000">
            <a:off x="1305013" y="3093444"/>
            <a:ext cx="2177100" cy="119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47625">
              <a:srgbClr val="000000">
                <a:alpha val="85000"/>
              </a:srgbClr>
            </a:outerShdw>
          </a:effectLst>
        </p:spPr>
      </p:cxnSp>
      <p:cxnSp>
        <p:nvCxnSpPr>
          <p:cNvPr id="122" name="Google Shape;122;p19"/>
          <p:cNvCxnSpPr>
            <a:endCxn id="117" idx="1"/>
          </p:cNvCxnSpPr>
          <p:nvPr/>
        </p:nvCxnSpPr>
        <p:spPr>
          <a:xfrm flipH="1" rot="10800000">
            <a:off x="1256051" y="1549975"/>
            <a:ext cx="1720500" cy="537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47625">
              <a:srgbClr val="000000">
                <a:alpha val="85000"/>
              </a:srgbClr>
            </a:outerShdw>
          </a:effectLst>
        </p:spPr>
      </p:cxnSp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0" l="0" r="43861" t="40989"/>
          <a:stretch/>
        </p:blipFill>
        <p:spPr>
          <a:xfrm>
            <a:off x="5495857" y="4239838"/>
            <a:ext cx="1012875" cy="600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57150">
              <a:srgbClr val="000000">
                <a:alpha val="70000"/>
              </a:srgbClr>
            </a:outerShdw>
          </a:effectLst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6">
            <a:alphaModFix/>
          </a:blip>
          <a:srcRect b="0" l="0" r="32368" t="18340"/>
          <a:stretch/>
        </p:blipFill>
        <p:spPr>
          <a:xfrm>
            <a:off x="5336868" y="879638"/>
            <a:ext cx="1012875" cy="1269499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57150">
              <a:srgbClr val="000000">
                <a:alpha val="70000"/>
              </a:srgbClr>
            </a:outerShdw>
          </a:effectLst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7">
            <a:alphaModFix/>
          </a:blip>
          <a:srcRect b="3514" l="0" r="41540" t="14759"/>
          <a:stretch/>
        </p:blipFill>
        <p:spPr>
          <a:xfrm>
            <a:off x="4230275" y="879650"/>
            <a:ext cx="771574" cy="1466125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57150">
              <a:srgbClr val="000000">
                <a:alpha val="70000"/>
              </a:srgbClr>
            </a:outerShdw>
          </a:effectLst>
        </p:spPr>
      </p:pic>
      <p:cxnSp>
        <p:nvCxnSpPr>
          <p:cNvPr id="126" name="Google Shape;126;p19"/>
          <p:cNvCxnSpPr/>
          <p:nvPr/>
        </p:nvCxnSpPr>
        <p:spPr>
          <a:xfrm flipH="1" rot="10800000">
            <a:off x="4762618" y="924182"/>
            <a:ext cx="575400" cy="377100"/>
          </a:xfrm>
          <a:prstGeom prst="bentConnector3">
            <a:avLst>
              <a:gd fmla="val 76114" name="adj1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cxnSp>
        <p:nvCxnSpPr>
          <p:cNvPr id="127" name="Google Shape;127;p19"/>
          <p:cNvCxnSpPr/>
          <p:nvPr/>
        </p:nvCxnSpPr>
        <p:spPr>
          <a:xfrm flipH="1" rot="10800000">
            <a:off x="3639418" y="917563"/>
            <a:ext cx="587700" cy="208500"/>
          </a:xfrm>
          <a:prstGeom prst="bentConnector3">
            <a:avLst>
              <a:gd fmla="val 73116" name="adj1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pic>
        <p:nvPicPr>
          <p:cNvPr id="128" name="Google Shape;128;p19"/>
          <p:cNvPicPr preferRelativeResize="0"/>
          <p:nvPr/>
        </p:nvPicPr>
        <p:blipFill rotWithShape="1">
          <a:blip r:embed="rId8">
            <a:alphaModFix/>
          </a:blip>
          <a:srcRect b="0" l="0" r="18032" t="0"/>
          <a:stretch/>
        </p:blipFill>
        <p:spPr>
          <a:xfrm>
            <a:off x="2914075" y="2847668"/>
            <a:ext cx="1012870" cy="129965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60000" dist="66675">
              <a:srgbClr val="000000">
                <a:alpha val="81000"/>
              </a:srgbClr>
            </a:outerShdw>
          </a:effectLst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9">
            <a:alphaModFix/>
          </a:blip>
          <a:srcRect b="0" l="0" r="37531" t="58369"/>
          <a:stretch/>
        </p:blipFill>
        <p:spPr>
          <a:xfrm>
            <a:off x="4987725" y="2838455"/>
            <a:ext cx="745051" cy="1017425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9">
            <a:alphaModFix/>
          </a:blip>
          <a:srcRect b="41399" l="0" r="37531" t="9648"/>
          <a:stretch/>
        </p:blipFill>
        <p:spPr>
          <a:xfrm>
            <a:off x="4242675" y="2838455"/>
            <a:ext cx="745051" cy="1196399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1" name="Google Shape;131;p19"/>
          <p:cNvCxnSpPr/>
          <p:nvPr/>
        </p:nvCxnSpPr>
        <p:spPr>
          <a:xfrm flipH="1" rot="10800000">
            <a:off x="3563175" y="3449293"/>
            <a:ext cx="679500" cy="438000"/>
          </a:xfrm>
          <a:prstGeom prst="bentConnector3">
            <a:avLst>
              <a:gd fmla="val 76420" name="adj1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pic>
        <p:nvPicPr>
          <p:cNvPr id="132" name="Google Shape;13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4773" y="1011675"/>
            <a:ext cx="2225125" cy="113745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66175" y="250276"/>
            <a:ext cx="2337300" cy="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-GB" sz="725">
                <a:solidFill>
                  <a:srgbClr val="FF9900"/>
                </a:solidFill>
              </a:rPr>
              <a:t>2</a:t>
            </a:r>
            <a:r>
              <a:rPr b="1" lang="en-GB" sz="725">
                <a:solidFill>
                  <a:srgbClr val="FF9900"/>
                </a:solidFill>
              </a:rPr>
              <a:t>: </a:t>
            </a:r>
            <a:r>
              <a:rPr lang="en-GB" sz="725">
                <a:solidFill>
                  <a:srgbClr val="FF9900"/>
                </a:solidFill>
              </a:rPr>
              <a:t>_start (main)</a:t>
            </a:r>
            <a:endParaRPr sz="725">
              <a:solidFill>
                <a:srgbClr val="FF9900"/>
              </a:solidFill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2976699" y="656200"/>
            <a:ext cx="8331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725">
                <a:solidFill>
                  <a:srgbClr val="00FF00"/>
                </a:solidFill>
              </a:rPr>
              <a:t>String Print </a:t>
            </a:r>
            <a:br>
              <a:rPr lang="en-GB" sz="725">
                <a:solidFill>
                  <a:srgbClr val="00FF00"/>
                </a:solidFill>
              </a:rPr>
            </a:br>
            <a:r>
              <a:rPr lang="en-GB" sz="725">
                <a:solidFill>
                  <a:srgbClr val="00FF00"/>
                </a:solidFill>
              </a:rPr>
              <a:t>(with line feed)</a:t>
            </a:r>
            <a:endParaRPr sz="725">
              <a:solidFill>
                <a:srgbClr val="00FF00"/>
              </a:solidFill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6684775" y="786445"/>
            <a:ext cx="2225100" cy="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-GB" sz="725">
                <a:solidFill>
                  <a:srgbClr val="FF9900"/>
                </a:solidFill>
              </a:rPr>
              <a:t>1:</a:t>
            </a:r>
            <a:r>
              <a:rPr lang="en-GB" sz="725">
                <a:solidFill>
                  <a:srgbClr val="FF9900"/>
                </a:solidFill>
              </a:rPr>
              <a:t> Sections: Constants/Variables/Text</a:t>
            </a:r>
            <a:endParaRPr sz="725">
              <a:solidFill>
                <a:srgbClr val="FF9900"/>
              </a:solidFill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203450" y="674425"/>
            <a:ext cx="8331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725">
                <a:solidFill>
                  <a:srgbClr val="00FFFF"/>
                </a:solidFill>
              </a:rPr>
              <a:t>String Print</a:t>
            </a:r>
            <a:endParaRPr sz="725">
              <a:solidFill>
                <a:srgbClr val="00FFFF"/>
              </a:solidFill>
            </a:endParaRP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5336875" y="674425"/>
            <a:ext cx="10128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725">
                <a:solidFill>
                  <a:srgbClr val="FF00FF"/>
                </a:solidFill>
              </a:rPr>
              <a:t>String Length</a:t>
            </a:r>
            <a:endParaRPr sz="725">
              <a:solidFill>
                <a:srgbClr val="FF00FF"/>
              </a:solidFill>
            </a:endParaRPr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4227125" y="2625913"/>
            <a:ext cx="15057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625">
                <a:solidFill>
                  <a:srgbClr val="FFFF00"/>
                </a:solidFill>
              </a:rPr>
              <a:t>Integer Print</a:t>
            </a:r>
            <a:endParaRPr sz="625">
              <a:solidFill>
                <a:srgbClr val="FFFF00"/>
              </a:solidFill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2884853" y="2645125"/>
            <a:ext cx="10650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-GB" sz="525">
                <a:solidFill>
                  <a:srgbClr val="9900FF"/>
                </a:solidFill>
              </a:rPr>
              <a:t>Success/Failure Messages</a:t>
            </a:r>
            <a:endParaRPr b="1" sz="525">
              <a:solidFill>
                <a:srgbClr val="9900FF"/>
              </a:solidFill>
            </a:endParaRPr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908800" y="2351887"/>
            <a:ext cx="10128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625">
                <a:solidFill>
                  <a:srgbClr val="D9D9D9"/>
                </a:solidFill>
              </a:rPr>
              <a:t>ASCII to Integer</a:t>
            </a:r>
            <a:endParaRPr sz="625">
              <a:solidFill>
                <a:srgbClr val="D9D9D9"/>
              </a:solidFill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 flipH="1" rot="10800000">
            <a:off x="1073701" y="2529325"/>
            <a:ext cx="5334300" cy="945300"/>
          </a:xfrm>
          <a:prstGeom prst="bentConnector3">
            <a:avLst>
              <a:gd fmla="val 2005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47625">
              <a:srgbClr val="000000">
                <a:alpha val="85000"/>
              </a:srgbClr>
            </a:outerShdw>
          </a:effectLst>
        </p:spPr>
      </p:cxnSp>
      <p:cxnSp>
        <p:nvCxnSpPr>
          <p:cNvPr id="142" name="Google Shape;142;p19"/>
          <p:cNvCxnSpPr/>
          <p:nvPr/>
        </p:nvCxnSpPr>
        <p:spPr>
          <a:xfrm flipH="1" rot="-5400000">
            <a:off x="6083500" y="2842988"/>
            <a:ext cx="1144200" cy="506400"/>
          </a:xfrm>
          <a:prstGeom prst="bentConnector3">
            <a:avLst>
              <a:gd fmla="val 99826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47625">
              <a:srgbClr val="000000">
                <a:alpha val="85000"/>
              </a:srgbClr>
            </a:outerShdw>
          </a:effectLst>
        </p:spPr>
      </p:cxnSp>
      <p:pic>
        <p:nvPicPr>
          <p:cNvPr id="143" name="Google Shape;143;p19"/>
          <p:cNvPicPr preferRelativeResize="0"/>
          <p:nvPr/>
        </p:nvPicPr>
        <p:blipFill rotWithShape="1">
          <a:blip r:embed="rId11">
            <a:alphaModFix/>
          </a:blip>
          <a:srcRect b="0" l="0" r="30934" t="63232"/>
          <a:stretch/>
        </p:blipFill>
        <p:spPr>
          <a:xfrm>
            <a:off x="7878575" y="3403562"/>
            <a:ext cx="911550" cy="1123949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11">
            <a:alphaModFix/>
          </a:blip>
          <a:srcRect b="36768" l="0" r="23254" t="0"/>
          <a:stretch/>
        </p:blipFill>
        <p:spPr>
          <a:xfrm>
            <a:off x="6908800" y="2594487"/>
            <a:ext cx="1012875" cy="1933026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5495895" y="4034862"/>
            <a:ext cx="10128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-GB" sz="625">
                <a:solidFill>
                  <a:srgbClr val="FF0000"/>
                </a:solidFill>
              </a:rPr>
              <a:t>Quit Program</a:t>
            </a:r>
            <a:endParaRPr sz="62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297525"/>
            <a:ext cx="33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Sections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58" y="1075072"/>
            <a:ext cx="4022968" cy="1847489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0"/>
          <p:cNvSpPr/>
          <p:nvPr/>
        </p:nvSpPr>
        <p:spPr>
          <a:xfrm>
            <a:off x="481350" y="1022550"/>
            <a:ext cx="4172700" cy="47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81350" y="1564189"/>
            <a:ext cx="4172700" cy="6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81350" y="2321439"/>
            <a:ext cx="4172700" cy="6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496" y="1075069"/>
            <a:ext cx="3614104" cy="1847477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50191" y="3146331"/>
            <a:ext cx="34485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db</a:t>
            </a:r>
            <a:r>
              <a:rPr lang="en-GB">
                <a:solidFill>
                  <a:schemeClr val="dk1"/>
                </a:solidFill>
              </a:rPr>
              <a:t> = Define Byte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accent5"/>
                </a:solidFill>
              </a:rPr>
              <a:t>Number at the end </a:t>
            </a:r>
            <a:r>
              <a:rPr lang="en-GB">
                <a:solidFill>
                  <a:schemeClr val="dk1"/>
                </a:solidFill>
              </a:rPr>
              <a:t>is the null terminator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(It doesn’t work when added directly to the string)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e.g.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Hex “</a:t>
            </a:r>
            <a:r>
              <a:rPr lang="en-GB" sz="1650">
                <a:solidFill>
                  <a:srgbClr val="FFFFFF"/>
                </a:solidFill>
              </a:rPr>
              <a:t>0x00</a:t>
            </a:r>
            <a:r>
              <a:rPr lang="en-GB">
                <a:solidFill>
                  <a:schemeClr val="dk1"/>
                </a:solidFill>
              </a:rPr>
              <a:t>”      Decimal: “0”       Chr: NUL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Hex: “0xA”      Decimal: “10”     Chr:  “\n”  (aka LN)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4928491" y="3146331"/>
            <a:ext cx="34485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resb</a:t>
            </a:r>
            <a:r>
              <a:rPr lang="en-GB">
                <a:solidFill>
                  <a:schemeClr val="dk1"/>
                </a:solidFill>
              </a:rPr>
              <a:t> = </a:t>
            </a:r>
            <a:r>
              <a:rPr lang="en-GB">
                <a:solidFill>
                  <a:schemeClr val="dk1"/>
                </a:solidFill>
              </a:rPr>
              <a:t>reserve space for 1 byte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We can allocate different types using variations of this: e.g.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resw=word, resd=doubleword…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global: </a:t>
            </a:r>
            <a:r>
              <a:rPr lang="en-GB">
                <a:solidFill>
                  <a:schemeClr val="dk1"/>
                </a:solidFill>
              </a:rPr>
              <a:t>directive that marks the symbol as global in the ELF file. Makes it visible to the linker.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4928350" y="797000"/>
            <a:ext cx="36141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FF9900"/>
                </a:solidFill>
              </a:rPr>
              <a:t>Guessing Game</a:t>
            </a:r>
            <a:endParaRPr sz="102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526275" y="445025"/>
            <a:ext cx="65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Commands / Basic Syntax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20250" y="3252925"/>
            <a:ext cx="28620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Instruction &lt;Target&gt;, &lt;Source&gt;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More instructions: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</a:t>
            </a:r>
            <a:r>
              <a:rPr lang="en-GB">
                <a:solidFill>
                  <a:schemeClr val="dk1"/>
                </a:solidFill>
              </a:rPr>
              <a:t>ub, </a:t>
            </a:r>
            <a:r>
              <a:rPr lang="en-GB">
                <a:solidFill>
                  <a:schemeClr val="dk1"/>
                </a:solidFill>
              </a:rPr>
              <a:t>add, jmp, je, etc…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720250" y="1302300"/>
            <a:ext cx="4855500" cy="9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9900"/>
                </a:solidFill>
              </a:rPr>
              <a:t>Instruction</a:t>
            </a:r>
            <a:r>
              <a:rPr lang="en-GB">
                <a:solidFill>
                  <a:schemeClr val="dk1"/>
                </a:solidFill>
              </a:rPr>
              <a:t> / </a:t>
            </a:r>
            <a:r>
              <a:rPr lang="en-GB">
                <a:solidFill>
                  <a:srgbClr val="F1C232"/>
                </a:solidFill>
              </a:rPr>
              <a:t>Operands</a:t>
            </a:r>
            <a:br>
              <a:rPr lang="en-GB">
                <a:solidFill>
                  <a:srgbClr val="F1C232"/>
                </a:solidFill>
              </a:rPr>
            </a:br>
            <a:r>
              <a:rPr lang="en-GB">
                <a:solidFill>
                  <a:schemeClr val="dk1"/>
                </a:solidFill>
              </a:rPr>
              <a:t>e</a:t>
            </a:r>
            <a:r>
              <a:rPr lang="en-GB">
                <a:solidFill>
                  <a:schemeClr val="dk1"/>
                </a:solidFill>
              </a:rPr>
              <a:t>.g. Move the integer “</a:t>
            </a:r>
            <a:r>
              <a:rPr b="1" lang="en-GB">
                <a:solidFill>
                  <a:schemeClr val="accent5"/>
                </a:solidFill>
              </a:rPr>
              <a:t>13</a:t>
            </a:r>
            <a:r>
              <a:rPr lang="en-GB">
                <a:solidFill>
                  <a:schemeClr val="dk1"/>
                </a:solidFill>
              </a:rPr>
              <a:t>” to the register “</a:t>
            </a:r>
            <a:r>
              <a:rPr b="1" lang="en-GB">
                <a:solidFill>
                  <a:srgbClr val="FF9900"/>
                </a:solidFill>
              </a:rPr>
              <a:t>eax</a:t>
            </a:r>
            <a:r>
              <a:rPr lang="en-GB">
                <a:solidFill>
                  <a:schemeClr val="dk1"/>
                </a:solidFill>
              </a:rPr>
              <a:t>”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10296" l="3119" r="0" t="10193"/>
          <a:stretch/>
        </p:blipFill>
        <p:spPr>
          <a:xfrm>
            <a:off x="777025" y="2230950"/>
            <a:ext cx="2805250" cy="681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040000" dist="38100">
              <a:srgbClr val="000000">
                <a:alpha val="90000"/>
              </a:srgbClr>
            </a:outerShdw>
          </a:effectLst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950" y="2217300"/>
            <a:ext cx="3030856" cy="69525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040000" dist="38100">
              <a:srgbClr val="000000">
                <a:alpha val="90000"/>
              </a:srgbClr>
            </a:outerShdw>
          </a:effectLst>
        </p:spPr>
      </p:pic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841950" y="3326750"/>
            <a:ext cx="30309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[variable] :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Square brackets allow you to move data into variables, without them we would read the address.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